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>
        <p:scale>
          <a:sx n="75" d="100"/>
          <a:sy n="75" d="100"/>
        </p:scale>
        <p:origin x="-1224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65000">
              <a:srgbClr val="C00000">
                <a:alpha val="63000"/>
              </a:srgbClr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pPr/>
              <a:t>02/04/1439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0"/>
            <a:ext cx="8029604" cy="1000132"/>
          </a:xfrm>
        </p:spPr>
        <p:txBody>
          <a:bodyPr/>
          <a:lstStyle/>
          <a:p>
            <a:r>
              <a:rPr lang="en-US" sz="3200" b="1" i="1" u="sng" dirty="0" smtClean="0">
                <a:solidFill>
                  <a:schemeClr val="accent6">
                    <a:lumMod val="50000"/>
                  </a:schemeClr>
                </a:solidFill>
              </a:rPr>
              <a:t>Schizoid personality disorder</a:t>
            </a:r>
            <a:endParaRPr lang="ar-IQ" sz="3200" b="1" i="1" u="sng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67544" y="1124744"/>
            <a:ext cx="8286808" cy="5210196"/>
          </a:xfrm>
        </p:spPr>
        <p:txBody>
          <a:bodyPr/>
          <a:lstStyle/>
          <a:p>
            <a:pPr marL="514350" indent="-514350" algn="l"/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/>
            <a:endParaRPr lang="en-US" sz="2400" dirty="0" smtClean="0">
              <a:solidFill>
                <a:schemeClr val="tx2">
                  <a:lumMod val="75000"/>
                </a:schemeClr>
              </a:solidFill>
            </a:endParaRPr>
          </a:p>
          <a:p>
            <a:pPr marL="514350" indent="-514350" algn="l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1- Neither desire nor enjoy close relation ship </a:t>
            </a:r>
          </a:p>
          <a:p>
            <a:pPr marL="514350" indent="-514350" algn="l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2- Almost always chooses solitary activities </a:t>
            </a:r>
          </a:p>
          <a:p>
            <a:pPr marL="514350" indent="-514350" algn="l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3- Has little , interest in having sexual experience will another person</a:t>
            </a:r>
          </a:p>
          <a:p>
            <a:pPr marL="514350" indent="-514350" algn="l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4 -Take pleasure in few activities </a:t>
            </a:r>
          </a:p>
          <a:p>
            <a:pPr marL="514350" indent="-514350" algn="l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5- Lack close friends or confidant other than first degree relatives</a:t>
            </a:r>
          </a:p>
          <a:p>
            <a:pPr marL="514350" indent="-514350" algn="l"/>
            <a:r>
              <a:rPr lang="en-US" sz="2400" dirty="0" smtClean="0">
                <a:solidFill>
                  <a:schemeClr val="tx2">
                    <a:lumMod val="75000"/>
                  </a:schemeClr>
                </a:solidFill>
              </a:rPr>
              <a:t>6-Show emotional coldness detachment </a:t>
            </a:r>
            <a:r>
              <a:rPr lang="en-US" dirty="0" smtClean="0">
                <a:solidFill>
                  <a:schemeClr val="tx2">
                    <a:lumMod val="75000"/>
                  </a:schemeClr>
                </a:solidFill>
              </a:rPr>
              <a:t> </a:t>
            </a:r>
            <a:endParaRPr lang="ar-IQ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00043"/>
            <a:ext cx="7772400" cy="785817"/>
          </a:xfrm>
        </p:spPr>
        <p:txBody>
          <a:bodyPr>
            <a:normAutofit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</a:rPr>
              <a:t>Schizotypal</a:t>
            </a:r>
            <a:endParaRPr lang="ar-IQ" sz="3200" b="1" i="1" u="sng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285720" y="1428736"/>
            <a:ext cx="8643998" cy="4714908"/>
          </a:xfrm>
        </p:spPr>
        <p:txBody>
          <a:bodyPr>
            <a:normAutofit/>
          </a:bodyPr>
          <a:lstStyle/>
          <a:p>
            <a:pPr marL="514350" indent="-514350" algn="l"/>
            <a:endParaRPr lang="en-US" sz="2400" dirty="0" smtClean="0">
              <a:solidFill>
                <a:schemeClr val="tx1"/>
              </a:solidFill>
            </a:endParaRPr>
          </a:p>
          <a:p>
            <a:pPr marL="514350" indent="-514350" algn="l"/>
            <a:r>
              <a:rPr lang="en-US" sz="2400" dirty="0" smtClean="0">
                <a:solidFill>
                  <a:schemeClr val="tx1"/>
                </a:solidFill>
              </a:rPr>
              <a:t> 1- Idea of reference</a:t>
            </a:r>
          </a:p>
          <a:p>
            <a:pPr marL="514350" indent="-514350" algn="l"/>
            <a:r>
              <a:rPr lang="en-US" sz="2400" dirty="0" smtClean="0">
                <a:solidFill>
                  <a:schemeClr val="tx1"/>
                </a:solidFill>
              </a:rPr>
              <a:t> 2- Odd beliefs or magical thinking</a:t>
            </a:r>
          </a:p>
          <a:p>
            <a:pPr marL="514350" indent="-514350" algn="l"/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ar-IQ" sz="2400" dirty="0" smtClean="0">
                <a:solidFill>
                  <a:schemeClr val="tx1"/>
                </a:solidFill>
              </a:rPr>
              <a:t>  </a:t>
            </a:r>
            <a:r>
              <a:rPr lang="en-US" sz="2400" dirty="0" smtClean="0">
                <a:solidFill>
                  <a:schemeClr val="tx1"/>
                </a:solidFill>
              </a:rPr>
              <a:t>superstiousness , belief in telepathy , or sixth sense </a:t>
            </a:r>
          </a:p>
          <a:p>
            <a:pPr marL="514350" indent="-514350" algn="l"/>
            <a:r>
              <a:rPr lang="en-US" sz="2400" dirty="0" smtClean="0">
                <a:solidFill>
                  <a:schemeClr val="tx1"/>
                </a:solidFill>
              </a:rPr>
              <a:t>3- Unusual perceptual experience including bodily illusions</a:t>
            </a:r>
          </a:p>
          <a:p>
            <a:pPr marL="514350" indent="-514350" algn="l"/>
            <a:r>
              <a:rPr lang="en-US" sz="2400" dirty="0" smtClean="0">
                <a:solidFill>
                  <a:schemeClr val="tx1"/>
                </a:solidFill>
              </a:rPr>
              <a:t>4- Suspicious or paranoid ideation  </a:t>
            </a:r>
          </a:p>
          <a:p>
            <a:pPr marL="514350" indent="-514350" algn="l"/>
            <a:r>
              <a:rPr lang="en-US" sz="2400" dirty="0" smtClean="0">
                <a:solidFill>
                  <a:schemeClr val="tx1"/>
                </a:solidFill>
              </a:rPr>
              <a:t>5- Behavior or appearance is odd</a:t>
            </a:r>
          </a:p>
          <a:p>
            <a:pPr marL="514350" indent="-514350" algn="l"/>
            <a:r>
              <a:rPr lang="en-US" sz="2400" dirty="0" smtClean="0">
                <a:solidFill>
                  <a:schemeClr val="tx1"/>
                </a:solidFill>
              </a:rPr>
              <a:t>6- lack of close friend  </a:t>
            </a:r>
            <a:endParaRPr lang="ar-IQ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43852" cy="928693"/>
          </a:xfrm>
        </p:spPr>
        <p:txBody>
          <a:bodyPr>
            <a:normAutofit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</a:rPr>
              <a:t>Antisocial</a:t>
            </a:r>
            <a:endParaRPr lang="ar-IQ" sz="3200" b="1" i="1" u="sng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642910" y="1571612"/>
            <a:ext cx="8143932" cy="4714908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1- failure to conform to social standard ,repeatedly performing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 acts that are grounds for arrest </a:t>
            </a:r>
            <a:r>
              <a:rPr lang="en-US" sz="2400" dirty="0" smtClean="0">
                <a:solidFill>
                  <a:schemeClr val="tx1"/>
                </a:solidFill>
              </a:rPr>
              <a:t>. </a:t>
            </a:r>
            <a:r>
              <a:rPr lang="en-US" sz="2400" dirty="0" smtClean="0">
                <a:solidFill>
                  <a:schemeClr val="tx1"/>
                </a:solidFill>
              </a:rPr>
              <a:t>Not learn from experience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2- Impulsivity or failure to plane ahead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3- Irritability and aggressiveness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4- Irresponsibility failure to sustain consistent  work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5- Self mutilation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6- Drug or subst. abuse  </a:t>
            </a:r>
            <a:endParaRPr lang="ar-IQ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548680"/>
            <a:ext cx="7815290" cy="1071569"/>
          </a:xfrm>
        </p:spPr>
        <p:txBody>
          <a:bodyPr>
            <a:normAutofit/>
          </a:bodyPr>
          <a:lstStyle/>
          <a:p>
            <a:r>
              <a:rPr lang="en-US" sz="3200" b="1" i="1" u="sng" dirty="0" smtClean="0">
                <a:solidFill>
                  <a:srgbClr val="C00000"/>
                </a:solidFill>
              </a:rPr>
              <a:t>Histrionic</a:t>
            </a:r>
            <a:endParaRPr lang="ar-IQ" sz="3200" b="1" i="1" u="sng" dirty="0">
              <a:solidFill>
                <a:srgbClr val="C00000"/>
              </a:solidFill>
            </a:endParaRPr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85786" y="2071678"/>
            <a:ext cx="7643866" cy="4214842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1-Uncomfortable in situation in which he or she is not the center of </a:t>
            </a:r>
            <a:r>
              <a:rPr lang="en-US" sz="2400" dirty="0" smtClean="0">
                <a:solidFill>
                  <a:schemeClr val="tx1"/>
                </a:solidFill>
              </a:rPr>
              <a:t>attention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2-</a:t>
            </a:r>
            <a:r>
              <a:rPr lang="en-US" sz="2400" dirty="0" smtClean="0">
                <a:solidFill>
                  <a:schemeClr val="tx1"/>
                </a:solidFill>
              </a:rPr>
              <a:t> </a:t>
            </a:r>
            <a:r>
              <a:rPr lang="en-US" sz="2400" dirty="0" smtClean="0">
                <a:solidFill>
                  <a:schemeClr val="tx1"/>
                </a:solidFill>
              </a:rPr>
              <a:t>sexual frigidity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3- </a:t>
            </a:r>
            <a:r>
              <a:rPr lang="en-US" sz="2400" dirty="0" smtClean="0">
                <a:solidFill>
                  <a:schemeClr val="tx1"/>
                </a:solidFill>
              </a:rPr>
              <a:t>Rapid shifting and shallow expression of emotions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4- </a:t>
            </a:r>
            <a:r>
              <a:rPr lang="en-US" sz="2400" dirty="0" smtClean="0">
                <a:solidFill>
                  <a:schemeClr val="tx1"/>
                </a:solidFill>
              </a:rPr>
              <a:t>Use physical appearance to draw attention to self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5- </a:t>
            </a:r>
            <a:r>
              <a:rPr lang="en-US" sz="2400" dirty="0" smtClean="0">
                <a:solidFill>
                  <a:schemeClr val="tx1"/>
                </a:solidFill>
              </a:rPr>
              <a:t>Self dramatization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6-Superfice </a:t>
            </a:r>
            <a:r>
              <a:rPr lang="en-US" sz="2400" dirty="0" smtClean="0">
                <a:solidFill>
                  <a:schemeClr val="tx1"/>
                </a:solidFill>
              </a:rPr>
              <a:t>relationship with other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Easily influence by other</a:t>
            </a:r>
            <a:r>
              <a:rPr lang="ar-IQ" sz="2400" dirty="0" smtClean="0">
                <a:solidFill>
                  <a:schemeClr val="tx1"/>
                </a:solidFill>
              </a:rPr>
              <a:t>     </a:t>
            </a:r>
            <a:r>
              <a:rPr lang="en-US" sz="2400" dirty="0" smtClean="0">
                <a:solidFill>
                  <a:schemeClr val="tx1"/>
                </a:solidFill>
              </a:rPr>
              <a:t> Suggestible     </a:t>
            </a:r>
            <a:endParaRPr lang="ar-IQ" sz="2400" dirty="0">
              <a:solidFill>
                <a:schemeClr val="tx1"/>
              </a:solidFill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3071802" y="5715016"/>
            <a:ext cx="500066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85729"/>
            <a:ext cx="7958166" cy="1071569"/>
          </a:xfrm>
        </p:spPr>
        <p:txBody>
          <a:bodyPr>
            <a:normAutofit/>
          </a:bodyPr>
          <a:lstStyle/>
          <a:p>
            <a:r>
              <a:rPr lang="en-US" sz="3200" i="1" u="sng" dirty="0" smtClean="0"/>
              <a:t>Narcissistic</a:t>
            </a:r>
            <a:r>
              <a:rPr lang="en-US" sz="3200" u="sng" dirty="0" smtClean="0"/>
              <a:t> </a:t>
            </a:r>
            <a:endParaRPr lang="ar-IQ" sz="3200" u="sn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500034" y="1714488"/>
            <a:ext cx="8215370" cy="4714908"/>
          </a:xfrm>
        </p:spPr>
        <p:txBody>
          <a:bodyPr>
            <a:normAutofit fontScale="85000" lnSpcReduction="20000"/>
          </a:bodyPr>
          <a:lstStyle/>
          <a:p>
            <a:pPr algn="l"/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1- Has grandiose sense of self importance </a:t>
            </a:r>
            <a:r>
              <a:rPr lang="en-US" sz="2800" dirty="0" smtClean="0">
                <a:solidFill>
                  <a:schemeClr val="tx1"/>
                </a:solidFill>
              </a:rPr>
              <a:t>and </a:t>
            </a:r>
            <a:r>
              <a:rPr lang="en-US" sz="2800" dirty="0" smtClean="0">
                <a:solidFill>
                  <a:schemeClr val="tx1"/>
                </a:solidFill>
              </a:rPr>
              <a:t>preoccupied with fantasies of unlimited success , power , brilliance , beauty or ideal love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2- Believes that he or she is special and unique and can only understood by other special or high status people 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3- Require excessive admiration become self esteem  is very fragile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4-Lack empathy : is un willing to recognize or identify  with feeling and needs of other</a:t>
            </a: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5- Believe that other are envious of </a:t>
            </a:r>
            <a:r>
              <a:rPr lang="en-US" sz="2800" dirty="0" smtClean="0">
                <a:solidFill>
                  <a:schemeClr val="tx1"/>
                </a:solidFill>
              </a:rPr>
              <a:t>him</a:t>
            </a:r>
            <a:endParaRPr lang="en-US" sz="2800" dirty="0" smtClean="0">
              <a:solidFill>
                <a:schemeClr val="tx1"/>
              </a:solidFill>
            </a:endParaRPr>
          </a:p>
          <a:p>
            <a:pPr algn="l"/>
            <a:r>
              <a:rPr lang="en-US" sz="2800" dirty="0" smtClean="0">
                <a:solidFill>
                  <a:schemeClr val="tx1"/>
                </a:solidFill>
              </a:rPr>
              <a:t> 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928694"/>
          </a:xfrm>
        </p:spPr>
        <p:txBody>
          <a:bodyPr>
            <a:normAutofit/>
          </a:bodyPr>
          <a:lstStyle/>
          <a:p>
            <a:r>
              <a:rPr lang="en-US" sz="3200" i="1" u="sng" dirty="0" smtClean="0"/>
              <a:t>Borderline Personality </a:t>
            </a:r>
            <a:endParaRPr lang="ar-IQ" sz="3200" i="1" u="sn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357158" y="1857364"/>
            <a:ext cx="8286808" cy="4572032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1- Before called borderline between psychosis and neurosis or borderline schizophrenia 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1- Unstable  intense interpersonal relationship.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2- Identity disturbance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3-Impulisivity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4- Recurrent suicidal behavior or self mutilation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5-Inapproperiate  intense anger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6- </a:t>
            </a:r>
            <a:r>
              <a:rPr lang="en-US" sz="2400" dirty="0" smtClean="0">
                <a:solidFill>
                  <a:schemeClr val="tx1"/>
                </a:solidFill>
              </a:rPr>
              <a:t>Transient </a:t>
            </a:r>
            <a:r>
              <a:rPr lang="en-US" sz="2400" dirty="0" smtClean="0">
                <a:solidFill>
                  <a:schemeClr val="tx1"/>
                </a:solidFill>
              </a:rPr>
              <a:t>,  stress- related paranoid ideation 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4291"/>
            <a:ext cx="7772400" cy="928693"/>
          </a:xfrm>
        </p:spPr>
        <p:txBody>
          <a:bodyPr>
            <a:normAutofit/>
          </a:bodyPr>
          <a:lstStyle/>
          <a:p>
            <a:r>
              <a:rPr lang="en-US" sz="3200" i="1" u="sng" dirty="0" smtClean="0"/>
              <a:t>Avoidant</a:t>
            </a:r>
            <a:endParaRPr lang="ar-IQ" sz="3200" i="1" u="sn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714348" y="1000108"/>
            <a:ext cx="7786742" cy="5286412"/>
          </a:xfrm>
        </p:spPr>
        <p:txBody>
          <a:bodyPr>
            <a:normAutofit/>
          </a:bodyPr>
          <a:lstStyle/>
          <a:p>
            <a:pPr algn="l"/>
            <a:endParaRPr lang="en-US" sz="2600" dirty="0" smtClean="0">
              <a:solidFill>
                <a:schemeClr val="tx1"/>
              </a:solidFill>
            </a:endParaRP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1- He is timid and shyer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2-He want to have friend but avoid social contact because fear of rejection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3-Low self esteem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4- Avoid occupational activities to avoid criticism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5-Unwillingness to become involved with people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6-preoccupation </a:t>
            </a:r>
            <a:r>
              <a:rPr lang="en-US" sz="2600" dirty="0" smtClean="0">
                <a:solidFill>
                  <a:schemeClr val="tx1"/>
                </a:solidFill>
              </a:rPr>
              <a:t>with worry about being rejected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7- Belief he is socially inferior </a:t>
            </a:r>
          </a:p>
          <a:p>
            <a:pPr algn="l"/>
            <a:r>
              <a:rPr lang="en-US" sz="2600" dirty="0" smtClean="0">
                <a:solidFill>
                  <a:schemeClr val="tx1"/>
                </a:solidFill>
              </a:rPr>
              <a:t>8- Social phobia and agoraphobia  </a:t>
            </a:r>
          </a:p>
          <a:p>
            <a:pPr algn="l"/>
            <a:endParaRPr lang="ar-IQ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642919"/>
            <a:ext cx="7772400" cy="714379"/>
          </a:xfrm>
        </p:spPr>
        <p:txBody>
          <a:bodyPr>
            <a:normAutofit/>
          </a:bodyPr>
          <a:lstStyle/>
          <a:p>
            <a:r>
              <a:rPr lang="en-US" sz="3200" i="1" u="sng" dirty="0" smtClean="0"/>
              <a:t>Dependent  personality</a:t>
            </a:r>
            <a:endParaRPr lang="en-US" sz="3200" i="1" u="sng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428596" y="1714488"/>
            <a:ext cx="8143932" cy="4714908"/>
          </a:xfrm>
        </p:spPr>
        <p:txBody>
          <a:bodyPr>
            <a:normAutofit/>
          </a:bodyPr>
          <a:lstStyle/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endParaRPr lang="en-US" sz="2400" dirty="0" smtClean="0">
              <a:solidFill>
                <a:schemeClr val="tx1"/>
              </a:solidFill>
            </a:endParaRP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1- Inability to make day decisions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2-Need for other to assume responsibility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3-Defficulty in initiating project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4- Feeling discomfort or helplessness when alone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5- Urgent seeking of another relationship </a:t>
            </a:r>
          </a:p>
          <a:p>
            <a:pPr algn="l"/>
            <a:r>
              <a:rPr lang="en-US" sz="2400" dirty="0" smtClean="0">
                <a:solidFill>
                  <a:schemeClr val="tx1"/>
                </a:solidFill>
              </a:rPr>
              <a:t>6- Children with separation anxiety or physical illness more prone to it   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</TotalTime>
  <Words>412</Words>
  <Application>Microsoft Office PowerPoint</Application>
  <PresentationFormat>عرض على الشاشة (3:4)‏</PresentationFormat>
  <Paragraphs>72</Paragraphs>
  <Slides>8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8</vt:i4>
      </vt:variant>
    </vt:vector>
  </HeadingPairs>
  <TitlesOfParts>
    <vt:vector size="9" baseType="lpstr">
      <vt:lpstr>سمة Office</vt:lpstr>
      <vt:lpstr>Schizoid personality disorder</vt:lpstr>
      <vt:lpstr>Schizotypal</vt:lpstr>
      <vt:lpstr>Antisocial</vt:lpstr>
      <vt:lpstr>Histrionic</vt:lpstr>
      <vt:lpstr>Narcissistic </vt:lpstr>
      <vt:lpstr>Borderline Personality </vt:lpstr>
      <vt:lpstr>Avoidant</vt:lpstr>
      <vt:lpstr>Dependent  personality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Schizoid personality disorder</dc:title>
  <dc:creator>SARA CENTER</dc:creator>
  <cp:lastModifiedBy>DR.Ahmed Saker 2O14</cp:lastModifiedBy>
  <cp:revision>34</cp:revision>
  <dcterms:created xsi:type="dcterms:W3CDTF">2007-12-31T21:05:46Z</dcterms:created>
  <dcterms:modified xsi:type="dcterms:W3CDTF">2017-12-20T19:38:20Z</dcterms:modified>
</cp:coreProperties>
</file>